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AD858-3FEA-47FB-BCA6-AC07C311DEB3}" type="datetimeFigureOut">
              <a:rPr lang="en-GB" smtClean="0"/>
              <a:t>06/06/2011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CA5F-0FA6-498C-A4DB-64025B7B294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C3D00-1BBE-4226-9BD5-D505A5CA748F}" type="datetimeFigureOut">
              <a:rPr lang="en-GB" smtClean="0"/>
              <a:pPr/>
              <a:t>06/06/2011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15BF2-A435-4414-8FB4-BD97012F0A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909C-E755-4798-AF0F-639487EA66E6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– Coaching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2323-88F7-46E7-863A-23C35DD87676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7935-8C2C-4301-95CD-C8D9365A6BF1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8E460F99-020B-4875-855A-D2F7A7B7E707}" type="datetime1">
              <a:rPr lang="en-GB" smtClean="0"/>
              <a:pPr/>
              <a:t>06/06/2011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Champion of the Thames RC – Coaching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Coaching Workshops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29B6-910C-4366-A42C-273660552106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D4B8-1A3E-4C60-B4D9-01FEBF9AC9CA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- Coaching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AA4-1B3C-4B49-BA55-EA3DD0087F67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- Coaching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C8B5-24FD-408E-A52D-32125EB81BCD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198E-C62E-4D17-92BA-571EA3E255B2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DE53-A403-4C5D-859B-1DF73C9D0E28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6A0-7519-415B-A740-F921FA906CCC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44A8-8350-4558-9439-74FD3CD98576}" type="datetime1">
              <a:rPr lang="en-GB" smtClean="0"/>
              <a:pPr/>
              <a:t>06/06/2011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</a:rPr>
              <a:t>CHAMPION of the THAMES RC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Coaching Workshop 1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 smtClean="0">
                <a:solidFill>
                  <a:schemeClr val="accent3"/>
                </a:solidFill>
              </a:rPr>
              <a:t>COACHING OVERVIEW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Champs Coaching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current resource more effectively</a:t>
            </a:r>
          </a:p>
          <a:p>
            <a:pPr lvl="1"/>
            <a:r>
              <a:rPr lang="en-GB" dirty="0" smtClean="0"/>
              <a:t>1 coach to multiple crews</a:t>
            </a:r>
          </a:p>
          <a:p>
            <a:pPr lvl="1"/>
            <a:r>
              <a:rPr lang="en-GB" dirty="0" smtClean="0"/>
              <a:t>Provide training plans for </a:t>
            </a:r>
            <a:r>
              <a:rPr lang="en-GB" dirty="0" err="1" smtClean="0"/>
              <a:t>cox</a:t>
            </a:r>
            <a:r>
              <a:rPr lang="en-GB" dirty="0" smtClean="0"/>
              <a:t>/bank party</a:t>
            </a:r>
          </a:p>
          <a:p>
            <a:pPr lvl="1"/>
            <a:r>
              <a:rPr lang="en-GB" dirty="0" smtClean="0"/>
              <a:t>Coaches not needed for every outing</a:t>
            </a:r>
          </a:p>
          <a:p>
            <a:r>
              <a:rPr lang="en-GB" dirty="0" smtClean="0"/>
              <a:t>Add resource</a:t>
            </a:r>
          </a:p>
          <a:p>
            <a:pPr lvl="1"/>
            <a:r>
              <a:rPr lang="en-GB" dirty="0" smtClean="0"/>
              <a:t>Mentoring of new coaches, and bank parties</a:t>
            </a:r>
          </a:p>
          <a:p>
            <a:pPr lvl="1"/>
            <a:r>
              <a:rPr lang="en-GB" dirty="0" smtClean="0"/>
              <a:t>Recruit more coaches/bank parties</a:t>
            </a:r>
          </a:p>
          <a:p>
            <a:r>
              <a:rPr lang="en-GB" dirty="0" smtClean="0"/>
              <a:t>Educate crews </a:t>
            </a:r>
          </a:p>
          <a:p>
            <a:pPr lvl="1"/>
            <a:r>
              <a:rPr lang="en-GB" dirty="0" smtClean="0"/>
              <a:t>Technical; fitness training; nutrition…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 setting &amp; training plans</a:t>
            </a:r>
          </a:p>
          <a:p>
            <a:r>
              <a:rPr lang="en-GB" dirty="0" smtClean="0"/>
              <a:t>Technical drills – the rowing model</a:t>
            </a:r>
          </a:p>
          <a:p>
            <a:r>
              <a:rPr lang="en-GB" dirty="0" smtClean="0"/>
              <a:t>Video analysis</a:t>
            </a:r>
          </a:p>
          <a:p>
            <a:r>
              <a:rPr lang="en-GB" dirty="0" smtClean="0"/>
              <a:t>Nutrition &amp; hydration</a:t>
            </a:r>
          </a:p>
          <a:p>
            <a:r>
              <a:rPr lang="en-GB" dirty="0" smtClean="0"/>
              <a:t>Strength &amp; conditioning</a:t>
            </a:r>
          </a:p>
          <a:p>
            <a:r>
              <a:rPr lang="en-GB" dirty="0" smtClean="0"/>
              <a:t>Core stability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</a:rPr>
              <a:t>CHAMPION of the THAMES RC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Coaching Workshop 1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 smtClean="0">
                <a:solidFill>
                  <a:schemeClr val="accent3"/>
                </a:solidFill>
              </a:rPr>
              <a:t>COACHING OVERVIEW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Review coaching process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Introduction to key principles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Coaching strategy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Agree future workshop needs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get Involved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groups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What is coaching?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2 groups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Examples of good practice</a:t>
            </a:r>
          </a:p>
          <a:p>
            <a:r>
              <a:rPr lang="en-GB" dirty="0" smtClean="0"/>
              <a:t>Examples of bad practice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Coaching?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structure &amp; focus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coaching “head”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Eyes &amp; ears – observe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Grey matter – analyse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Mouth – provide feedback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Facilitate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coaching?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Individually centred (athlete or crew)</a:t>
            </a:r>
          </a:p>
          <a:p>
            <a:pPr lvl="1"/>
            <a:r>
              <a:rPr lang="en-GB" dirty="0" smtClean="0"/>
              <a:t>Jointly agreed goals and plans</a:t>
            </a:r>
          </a:p>
          <a:p>
            <a:pPr lvl="1"/>
            <a:r>
              <a:rPr lang="en-GB" dirty="0" smtClean="0"/>
              <a:t>“it’s not about the coach” (apologies to Lance Armstrong)</a:t>
            </a:r>
          </a:p>
          <a:p>
            <a:r>
              <a:rPr lang="en-GB" dirty="0" smtClean="0"/>
              <a:t>Facilitating crews to achieve their full (desired) potential</a:t>
            </a:r>
          </a:p>
          <a:p>
            <a:r>
              <a:rPr lang="en-GB" dirty="0" smtClean="0"/>
              <a:t>Uses SMART goals</a:t>
            </a:r>
          </a:p>
          <a:p>
            <a:r>
              <a:rPr lang="en-GB" dirty="0" smtClean="0"/>
              <a:t>Takes account of personal constraints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Planning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groups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902197"/>
          </a:xfrm>
        </p:spPr>
        <p:txBody>
          <a:bodyPr/>
          <a:lstStyle/>
          <a:p>
            <a:r>
              <a:rPr lang="en-GB" dirty="0" smtClean="0"/>
              <a:t>What do you do in advance of a session?</a:t>
            </a:r>
          </a:p>
          <a:p>
            <a:r>
              <a:rPr lang="en-GB" dirty="0" smtClean="0"/>
              <a:t>What do you do after the session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2 groups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110109"/>
          </a:xfrm>
        </p:spPr>
        <p:txBody>
          <a:bodyPr/>
          <a:lstStyle/>
          <a:p>
            <a:r>
              <a:rPr lang="en-GB" dirty="0" smtClean="0"/>
              <a:t>Outline a simple session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Coaching Cycle</a:t>
            </a:r>
            <a:endParaRPr lang="en-GB" dirty="0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837178" y="1557338"/>
            <a:ext cx="3738562" cy="1438275"/>
            <a:chOff x="1973" y="981"/>
            <a:chExt cx="2355" cy="906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973" y="981"/>
              <a:ext cx="1156" cy="319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sz="2400">
                  <a:solidFill>
                    <a:srgbClr val="000000"/>
                  </a:solidFill>
                  <a:latin typeface="Verdana" pitchFamily="34" charset="0"/>
                </a:rPr>
                <a:t>Plan</a:t>
              </a: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 rot="5400000">
              <a:off x="3536" y="1095"/>
              <a:ext cx="816" cy="768"/>
            </a:xfrm>
            <a:custGeom>
              <a:avLst/>
              <a:gdLst>
                <a:gd name="T0" fmla="*/ 165 w 21600"/>
                <a:gd name="T1" fmla="*/ 0 h 21600"/>
                <a:gd name="T2" fmla="*/ 165 w 21600"/>
                <a:gd name="T3" fmla="*/ 122 h 21600"/>
                <a:gd name="T4" fmla="*/ 165 w 21600"/>
                <a:gd name="T5" fmla="*/ 122 h 21600"/>
                <a:gd name="T6" fmla="*/ 165 w 21600"/>
                <a:gd name="T7" fmla="*/ 12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15 w 21600"/>
                <a:gd name="T13" fmla="*/ 3769 h 21600"/>
                <a:gd name="T14" fmla="*/ 18106 w 21600"/>
                <a:gd name="T15" fmla="*/ 838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2427" y="0"/>
                  </a:lnTo>
                  <a:lnTo>
                    <a:pt x="12427" y="3768"/>
                  </a:lnTo>
                  <a:cubicBezTo>
                    <a:pt x="5564" y="3768"/>
                    <a:pt x="0" y="7524"/>
                    <a:pt x="0" y="12158"/>
                  </a:cubicBezTo>
                  <a:lnTo>
                    <a:pt x="0" y="21600"/>
                  </a:lnTo>
                  <a:lnTo>
                    <a:pt x="4724" y="21600"/>
                  </a:lnTo>
                  <a:lnTo>
                    <a:pt x="4724" y="12158"/>
                  </a:lnTo>
                  <a:cubicBezTo>
                    <a:pt x="4724" y="10077"/>
                    <a:pt x="8173" y="8390"/>
                    <a:pt x="12427" y="8390"/>
                  </a:cubicBezTo>
                  <a:lnTo>
                    <a:pt x="12427" y="12158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4853303" y="3429000"/>
            <a:ext cx="1579562" cy="2481263"/>
            <a:chOff x="3243" y="2160"/>
            <a:chExt cx="995" cy="1563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243" y="2160"/>
              <a:ext cx="995" cy="315"/>
            </a:xfrm>
            <a:prstGeom prst="roundRect">
              <a:avLst>
                <a:gd name="adj" fmla="val 14106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sz="2400">
                  <a:solidFill>
                    <a:srgbClr val="000000"/>
                  </a:solidFill>
                  <a:latin typeface="Verdana" pitchFamily="34" charset="0"/>
                </a:rPr>
                <a:t>Do</a:t>
              </a: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10800000">
              <a:off x="3560" y="2704"/>
              <a:ext cx="611" cy="1019"/>
            </a:xfrm>
            <a:custGeom>
              <a:avLst/>
              <a:gdLst>
                <a:gd name="T0" fmla="*/ 39 w 21600"/>
                <a:gd name="T1" fmla="*/ 0 h 21600"/>
                <a:gd name="T2" fmla="*/ 39 w 21600"/>
                <a:gd name="T3" fmla="*/ 502 h 21600"/>
                <a:gd name="T4" fmla="*/ 39 w 21600"/>
                <a:gd name="T5" fmla="*/ 502 h 21600"/>
                <a:gd name="T6" fmla="*/ 39 w 21600"/>
                <a:gd name="T7" fmla="*/ 50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44 w 21600"/>
                <a:gd name="T13" fmla="*/ 3031 h 21600"/>
                <a:gd name="T14" fmla="*/ 17923 w 21600"/>
                <a:gd name="T15" fmla="*/ 911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4250" y="0"/>
                  </a:lnTo>
                  <a:lnTo>
                    <a:pt x="14250" y="3036"/>
                  </a:lnTo>
                  <a:lnTo>
                    <a:pt x="12427" y="3036"/>
                  </a:lnTo>
                  <a:cubicBezTo>
                    <a:pt x="5564" y="3036"/>
                    <a:pt x="0" y="7120"/>
                    <a:pt x="0" y="12158"/>
                  </a:cubicBezTo>
                  <a:lnTo>
                    <a:pt x="0" y="21600"/>
                  </a:lnTo>
                  <a:lnTo>
                    <a:pt x="6221" y="21600"/>
                  </a:lnTo>
                  <a:lnTo>
                    <a:pt x="6221" y="12158"/>
                  </a:lnTo>
                  <a:cubicBezTo>
                    <a:pt x="6221" y="10481"/>
                    <a:pt x="9000" y="9122"/>
                    <a:pt x="12427" y="9122"/>
                  </a:cubicBezTo>
                  <a:lnTo>
                    <a:pt x="14250" y="9122"/>
                  </a:lnTo>
                  <a:lnTo>
                    <a:pt x="14250" y="12158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2981640" y="2420938"/>
            <a:ext cx="1716088" cy="3316287"/>
            <a:chOff x="2064" y="1525"/>
            <a:chExt cx="1081" cy="2089"/>
          </a:xfrm>
        </p:grpSpPr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2064" y="3295"/>
              <a:ext cx="1081" cy="319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GB" sz="2400">
                  <a:solidFill>
                    <a:srgbClr val="000000"/>
                  </a:solidFill>
                  <a:latin typeface="Verdana" pitchFamily="34" charset="0"/>
                </a:rPr>
                <a:t>Review</a:t>
              </a:r>
              <a:endParaRPr lang="en-US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" name="AutoShape 20"/>
            <p:cNvSpPr>
              <a:spLocks noChangeArrowheads="1"/>
            </p:cNvSpPr>
            <p:nvPr/>
          </p:nvSpPr>
          <p:spPr bwMode="auto">
            <a:xfrm>
              <a:off x="2336" y="1525"/>
              <a:ext cx="443" cy="1340"/>
            </a:xfrm>
            <a:prstGeom prst="upArrow">
              <a:avLst>
                <a:gd name="adj1" fmla="val 50000"/>
                <a:gd name="adj2" fmla="val 75621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Drills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Guided by the “technical model”</a:t>
            </a:r>
          </a:p>
          <a:p>
            <a:r>
              <a:rPr lang="en-GB" dirty="0" smtClean="0"/>
              <a:t>Focus on a specific element of the model</a:t>
            </a:r>
          </a:p>
          <a:p>
            <a:r>
              <a:rPr lang="en-GB" dirty="0" smtClean="0"/>
              <a:t>Provide time to observe and practice a specific skill</a:t>
            </a:r>
          </a:p>
          <a:p>
            <a:r>
              <a:rPr lang="en-GB" dirty="0" smtClean="0"/>
              <a:t>Reinforce movements that match the model</a:t>
            </a:r>
          </a:p>
          <a:p>
            <a:r>
              <a:rPr lang="en-GB" dirty="0" smtClean="0"/>
              <a:t>Build confidence and crew cohesion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 &amp;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on 1-2 key points</a:t>
            </a:r>
          </a:p>
          <a:p>
            <a:pPr lvl="1"/>
            <a:r>
              <a:rPr lang="en-GB" dirty="0" smtClean="0"/>
              <a:t>Link to the rowing model</a:t>
            </a:r>
          </a:p>
          <a:p>
            <a:r>
              <a:rPr lang="en-GB" dirty="0" smtClean="0"/>
              <a:t>Feedback</a:t>
            </a:r>
          </a:p>
          <a:p>
            <a:pPr lvl="1"/>
            <a:r>
              <a:rPr lang="en-GB" dirty="0" smtClean="0"/>
              <a:t>Intrinsic; let the athlete provide the feedback</a:t>
            </a:r>
          </a:p>
          <a:p>
            <a:pPr lvl="1"/>
            <a:r>
              <a:rPr lang="en-GB" dirty="0" smtClean="0"/>
              <a:t>Extrinsic; from the coach, use of video, losing/winning, timed pieces…</a:t>
            </a:r>
          </a:p>
          <a:p>
            <a:r>
              <a:rPr lang="en-GB" dirty="0" smtClean="0"/>
              <a:t>The feedback “sandwich”</a:t>
            </a:r>
          </a:p>
          <a:p>
            <a:pPr lvl="1"/>
            <a:r>
              <a:rPr lang="en-GB" dirty="0" smtClean="0"/>
              <a:t>Praise, constructive criticism, praise..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98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CHAMPION of the THAMES RC</vt:lpstr>
      <vt:lpstr>Workshop Objectives</vt:lpstr>
      <vt:lpstr>Time to get Involved</vt:lpstr>
      <vt:lpstr>What is Coaching?</vt:lpstr>
      <vt:lpstr>What is coaching?</vt:lpstr>
      <vt:lpstr>Session Planning</vt:lpstr>
      <vt:lpstr>The Coaching Cycle</vt:lpstr>
      <vt:lpstr>Technical Drills</vt:lpstr>
      <vt:lpstr>Observation &amp; Feedback</vt:lpstr>
      <vt:lpstr>Champs Coaching Plans</vt:lpstr>
      <vt:lpstr>Future Workshops</vt:lpstr>
      <vt:lpstr>CHAMPION of the THAMES RC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</cp:lastModifiedBy>
  <cp:revision>18</cp:revision>
  <dcterms:created xsi:type="dcterms:W3CDTF">2011-06-04T15:32:29Z</dcterms:created>
  <dcterms:modified xsi:type="dcterms:W3CDTF">2011-06-06T18:50:54Z</dcterms:modified>
</cp:coreProperties>
</file>